
<file path=[Content_Types].xml><?xml version="1.0" encoding="utf-8"?>
<Types xmlns="http://schemas.openxmlformats.org/package/2006/content-types">
  <Default Extension="jfif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3-23T22:38:47.141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3D9644-F996-475B-BC1D-4DF91EEE7E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A0541B3-A75E-4D2F-BA8B-FC9EBECAA6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9F7962-6E8B-41C9-A7DF-68A823732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3CC16-CA55-4137-A888-A7535E602DC7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741B90-CC48-4A1B-8F2C-1B23870F6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FBB9D43-B3D7-4A2A-91B4-0BEF86B13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E9D7-E847-40C8-9387-0B2FBAE368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881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DA4DBD-9033-413C-B2D6-8164D82BA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0CB6A94-B85A-43B6-98C7-E18B157ADF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1ADE04-737B-4018-BCAD-DC6F88152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3CC16-CA55-4137-A888-A7535E602DC7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58370BB-6BEF-4BBF-A221-F4C38A748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AEFBB9-AA1C-4E9B-ADF1-59075D9A4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E9D7-E847-40C8-9387-0B2FBAE368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103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AA984BB-3F05-44DD-9036-BC04683141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EA70EA3-92A7-4A65-BE16-CA68EDDDFA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05D6692-3CB2-4448-AAB9-6A04EF916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3CC16-CA55-4137-A888-A7535E602DC7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937F6D6-3BA0-46D8-9CCC-26CBAEE51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4569AC-AEF9-44F0-BC53-948EF698A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E9D7-E847-40C8-9387-0B2FBAE368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390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61F302-CB3D-4E5D-BECD-8D326DE61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746E9E-B469-4D13-96E5-A96EEB5AA5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B4ECB5-C46B-4C86-8A34-2D0809D32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3CC16-CA55-4137-A888-A7535E602DC7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07B7A8-B34E-4722-B4C4-893E26E25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05EF4A-2EF1-4223-B247-20C9A011B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E9D7-E847-40C8-9387-0B2FBAE368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452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5CBFB0-25D0-48E3-905C-350C90AE1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3466330-58C6-475D-8A94-6EE81E39A0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96C24AA-6786-431B-96A1-AA9B49F47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3CC16-CA55-4137-A888-A7535E602DC7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D40B62-E3BE-4950-A5CB-E275FF1D5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ACD9CD2-0827-4812-82E3-276D16F01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E9D7-E847-40C8-9387-0B2FBAE368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161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C9A6D8-D52F-41C5-935A-19C4B848D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98B8FB-9029-43C3-860A-6759B9350C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10AC69F-097D-4BC5-BCF0-A91A9A6D68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F79A532-307D-445D-8777-BFB326F49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3CC16-CA55-4137-A888-A7535E602DC7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5F64D86-9CF7-4999-8219-0AF9B65EE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916E784-CB72-43BC-A392-323C9D36E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E9D7-E847-40C8-9387-0B2FBAE368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483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ECE86B-603C-4605-849F-2D46CE1BE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8CE07E5-984F-4448-8A0B-5B3B311F5B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289B3EF-2360-4301-9965-612F1899E8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6F15CB5-D144-4B3A-8677-E482A2DCD5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C4E73C2-5405-47C1-837C-E3AD596F7F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DE1DF7D-6C1E-4CC9-BB03-2DFEDC3F5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3CC16-CA55-4137-A888-A7535E602DC7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CBFA33E-BA14-4B04-98CE-C4E89ABA7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AC846C7-5270-4746-B873-730045DF2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E9D7-E847-40C8-9387-0B2FBAE368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505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759A2D-4DF7-4583-8250-CBA64552D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3544387-6093-4556-BDE7-445233E80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3CC16-CA55-4137-A888-A7535E602DC7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C6EBA18-B78B-41A6-91C5-05739076B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2AAD820-A43C-4FF3-B027-803D881A2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E9D7-E847-40C8-9387-0B2FBAE368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651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27D85A7-DE46-473A-9FA7-151667038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3CC16-CA55-4137-A888-A7535E602DC7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7022407-1A00-4A0B-B879-11F444A56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891BCD4-61CA-4814-B08A-B81C44686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E9D7-E847-40C8-9387-0B2FBAE368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154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2EAA3F-DB6D-4459-981E-ABE239C14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1703FDF-9790-4028-9AD0-5F2CC7E719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5F0CF25-DD1E-4827-95FD-D6334FED77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50CFFFE-B258-47DB-BD59-2322111FC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3CC16-CA55-4137-A888-A7535E602DC7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8E42E50-6E25-461F-BF52-D31339D7A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F16C2F0-62B4-4B1A-B20A-40B8F10FA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E9D7-E847-40C8-9387-0B2FBAE368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166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8C92F5-0DCC-480A-8DDE-805FE12CD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7364840-24E7-4A3F-A0F6-BE35C681D6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24C9AEC-ABAC-493F-8FC6-8177FB43F6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A02463A-CA88-4FB7-BAC7-52B64B899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3CC16-CA55-4137-A888-A7535E602DC7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4C66EEF-0484-4A74-AE27-BD805B434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2186136-8DD5-4030-BAB6-1D5FE4AAB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E9D7-E847-40C8-9387-0B2FBAE368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461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FE8B24-B4A5-4DCB-8A77-4EA7EB27F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93C6263-D23F-42E1-9C5C-3EBF8A6730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C824B9-374F-43A9-8441-B22E232476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3CC16-CA55-4137-A888-A7535E602DC7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E6E073-A2B8-4DA1-947A-A168780D77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A1A90D-BAD5-421D-9FD4-013950C643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84E9D7-E847-40C8-9387-0B2FBAE368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332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0354608-2C0B-45C8-8C8B-8E3ED2EF5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CC98AAB-06C9-43CB-BE8A-AAAA547BBB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b="7408"/>
          <a:stretch/>
        </p:blipFill>
        <p:spPr>
          <a:xfrm>
            <a:off x="2" y="10"/>
            <a:ext cx="12191997" cy="68579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771556-8CF7-4EA8-A2C3-75C781AAB8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0991" y="1680291"/>
            <a:ext cx="7010018" cy="2288225"/>
          </a:xfrm>
        </p:spPr>
        <p:txBody>
          <a:bodyPr>
            <a:normAutofit/>
          </a:bodyPr>
          <a:lstStyle/>
          <a:p>
            <a:pPr algn="l"/>
            <a:r>
              <a:rPr lang="ru-RU" sz="7200" dirty="0"/>
              <a:t>Медресе </a:t>
            </a:r>
            <a:r>
              <a:rPr lang="ru-RU" sz="7200" dirty="0" err="1"/>
              <a:t>Мухаммадия</a:t>
            </a:r>
            <a:endParaRPr lang="ru-RU" sz="72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3CC8C22-EAFF-42FA-9F0C-0D2C045F4A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90991" y="3968516"/>
            <a:ext cx="7010018" cy="785251"/>
          </a:xfrm>
        </p:spPr>
        <p:txBody>
          <a:bodyPr>
            <a:normAutofit/>
          </a:bodyPr>
          <a:lstStyle/>
          <a:p>
            <a:pPr algn="l"/>
            <a:endParaRPr lang="ru-RU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A69EB637-CEDE-43AD-8B65-DDD63C08F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90870" y="2245586"/>
            <a:ext cx="1262906" cy="1108260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tx1">
              <a:alpha val="40000"/>
            </a:schemeClr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CDD7DB09-290B-4A1F-BFC1-51ED7C978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33975" y="911082"/>
            <a:ext cx="2048530" cy="1797684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tx1">
                <a:alpha val="60000"/>
              </a:schemeClr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B0FAED46-1BF7-48DB-980D-571CD2A30D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362936" y="1825453"/>
            <a:ext cx="799094" cy="701243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tx1">
              <a:alpha val="60000"/>
            </a:schemeClr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4246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AEADEA1B-B1B6-4E31-A511-7AADC5455A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1" r="4806" b="2"/>
          <a:stretch/>
        </p:blipFill>
        <p:spPr>
          <a:xfrm>
            <a:off x="3884208" y="10"/>
            <a:ext cx="8454280" cy="685799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F23F8A3-8FD7-4779-8323-FDC26BE99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7859800" cy="6858478"/>
          </a:xfrm>
          <a:custGeom>
            <a:avLst/>
            <a:gdLst>
              <a:gd name="connsiteX0" fmla="*/ 7859800 w 7859800"/>
              <a:gd name="connsiteY0" fmla="*/ 6858478 h 6858478"/>
              <a:gd name="connsiteX1" fmla="*/ 435245 w 7859800"/>
              <a:gd name="connsiteY1" fmla="*/ 6858478 h 6858478"/>
              <a:gd name="connsiteX2" fmla="*/ 435505 w 7859800"/>
              <a:gd name="connsiteY2" fmla="*/ 6857916 h 6858478"/>
              <a:gd name="connsiteX3" fmla="*/ 0 w 7859800"/>
              <a:gd name="connsiteY3" fmla="*/ 6857916 h 6858478"/>
              <a:gd name="connsiteX4" fmla="*/ 0 w 7859800"/>
              <a:gd name="connsiteY4" fmla="*/ 0 h 6858478"/>
              <a:gd name="connsiteX5" fmla="*/ 3611620 w 7859800"/>
              <a:gd name="connsiteY5" fmla="*/ 0 h 6858478"/>
              <a:gd name="connsiteX6" fmla="*/ 4677848 w 7859800"/>
              <a:gd name="connsiteY6" fmla="*/ 0 h 6858478"/>
              <a:gd name="connsiteX7" fmla="*/ 4683425 w 7859800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59800" h="6858478">
                <a:moveTo>
                  <a:pt x="7859800" y="6858478"/>
                </a:moveTo>
                <a:lnTo>
                  <a:pt x="435245" y="6858478"/>
                </a:lnTo>
                <a:lnTo>
                  <a:pt x="435505" y="6857916"/>
                </a:lnTo>
                <a:lnTo>
                  <a:pt x="0" y="6857916"/>
                </a:lnTo>
                <a:lnTo>
                  <a:pt x="0" y="0"/>
                </a:lnTo>
                <a:lnTo>
                  <a:pt x="3611620" y="0"/>
                </a:lnTo>
                <a:lnTo>
                  <a:pt x="4677848" y="0"/>
                </a:lnTo>
                <a:lnTo>
                  <a:pt x="4683425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605C4CC-A25C-416F-8333-7CB7DC97D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7431174" cy="6858478"/>
          </a:xfrm>
          <a:custGeom>
            <a:avLst/>
            <a:gdLst>
              <a:gd name="connsiteX0" fmla="*/ 7431174 w 7431174"/>
              <a:gd name="connsiteY0" fmla="*/ 6858478 h 6858478"/>
              <a:gd name="connsiteX1" fmla="*/ 6619 w 7431174"/>
              <a:gd name="connsiteY1" fmla="*/ 6858478 h 6858478"/>
              <a:gd name="connsiteX2" fmla="*/ 6879 w 7431174"/>
              <a:gd name="connsiteY2" fmla="*/ 6857916 h 6858478"/>
              <a:gd name="connsiteX3" fmla="*/ 0 w 7431174"/>
              <a:gd name="connsiteY3" fmla="*/ 6857916 h 6858478"/>
              <a:gd name="connsiteX4" fmla="*/ 0 w 7431174"/>
              <a:gd name="connsiteY4" fmla="*/ 0 h 6858478"/>
              <a:gd name="connsiteX5" fmla="*/ 3182994 w 7431174"/>
              <a:gd name="connsiteY5" fmla="*/ 0 h 6858478"/>
              <a:gd name="connsiteX6" fmla="*/ 4249222 w 7431174"/>
              <a:gd name="connsiteY6" fmla="*/ 0 h 6858478"/>
              <a:gd name="connsiteX7" fmla="*/ 4254799 w 7431174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31174" h="6858478">
                <a:moveTo>
                  <a:pt x="7431174" y="6858478"/>
                </a:moveTo>
                <a:lnTo>
                  <a:pt x="6619" y="6858478"/>
                </a:lnTo>
                <a:lnTo>
                  <a:pt x="6879" y="6857916"/>
                </a:lnTo>
                <a:lnTo>
                  <a:pt x="0" y="6857916"/>
                </a:lnTo>
                <a:lnTo>
                  <a:pt x="0" y="0"/>
                </a:lnTo>
                <a:lnTo>
                  <a:pt x="3182994" y="0"/>
                </a:lnTo>
                <a:lnTo>
                  <a:pt x="4249222" y="0"/>
                </a:lnTo>
                <a:lnTo>
                  <a:pt x="4254799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D42D68-7C8B-4A4F-8606-6EAC028AB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365125"/>
            <a:ext cx="5266155" cy="1325563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DEA2898-0337-4785-B59E-D28ABCD65A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499" y="365125"/>
            <a:ext cx="5040016" cy="5431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/>
              <a:t>Карл Фукс писал: «Всякому заезжему, без сомнения, странно покажется найти в Казанских Татарах народ более образованный, нежели некоторые, даже Европейские. Татарин, не умеющий читать и писать, презирается своими землянами, и, как гражданин, не пользуется уважением других».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550399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26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Объект 14">
            <a:extLst>
              <a:ext uri="{FF2B5EF4-FFF2-40B4-BE49-F238E27FC236}">
                <a16:creationId xmlns:a16="http://schemas.microsoft.com/office/drawing/2014/main" id="{54169BCB-7BDC-4D5A-862C-897ABF0D68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64" r="13922" b="-1"/>
          <a:stretch/>
        </p:blipFill>
        <p:spPr>
          <a:xfrm>
            <a:off x="20" y="10"/>
            <a:ext cx="6176054" cy="6857990"/>
          </a:xfrm>
          <a:prstGeom prst="rect">
            <a:avLst/>
          </a:prstGeom>
        </p:spPr>
      </p:pic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3CBE267-1877-479F-82F0-E4BAA5BCE7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2454423" y="0"/>
            <a:ext cx="9737577" cy="6858478"/>
          </a:xfrm>
          <a:custGeom>
            <a:avLst/>
            <a:gdLst>
              <a:gd name="connsiteX0" fmla="*/ 0 w 9737577"/>
              <a:gd name="connsiteY0" fmla="*/ 0 h 6858478"/>
              <a:gd name="connsiteX1" fmla="*/ 268876 w 9737577"/>
              <a:gd name="connsiteY1" fmla="*/ 0 h 6858478"/>
              <a:gd name="connsiteX2" fmla="*/ 1554480 w 9737577"/>
              <a:gd name="connsiteY2" fmla="*/ 0 h 6858478"/>
              <a:gd name="connsiteX3" fmla="*/ 5489397 w 9737577"/>
              <a:gd name="connsiteY3" fmla="*/ 0 h 6858478"/>
              <a:gd name="connsiteX4" fmla="*/ 6555625 w 9737577"/>
              <a:gd name="connsiteY4" fmla="*/ 0 h 6858478"/>
              <a:gd name="connsiteX5" fmla="*/ 6561202 w 9737577"/>
              <a:gd name="connsiteY5" fmla="*/ 0 h 6858478"/>
              <a:gd name="connsiteX6" fmla="*/ 9737577 w 9737577"/>
              <a:gd name="connsiteY6" fmla="*/ 6858478 h 6858478"/>
              <a:gd name="connsiteX7" fmla="*/ 2313022 w 9737577"/>
              <a:gd name="connsiteY7" fmla="*/ 6858478 h 6858478"/>
              <a:gd name="connsiteX8" fmla="*/ 2313282 w 9737577"/>
              <a:gd name="connsiteY8" fmla="*/ 6857916 h 6858478"/>
              <a:gd name="connsiteX9" fmla="*/ 1554480 w 9737577"/>
              <a:gd name="connsiteY9" fmla="*/ 6857916 h 6858478"/>
              <a:gd name="connsiteX10" fmla="*/ 1554480 w 9737577"/>
              <a:gd name="connsiteY10" fmla="*/ 6858000 h 6858478"/>
              <a:gd name="connsiteX11" fmla="*/ 0 w 9737577"/>
              <a:gd name="connsiteY11" fmla="*/ 685800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737577" h="6858478">
                <a:moveTo>
                  <a:pt x="0" y="0"/>
                </a:moveTo>
                <a:lnTo>
                  <a:pt x="268876" y="0"/>
                </a:lnTo>
                <a:lnTo>
                  <a:pt x="1554480" y="0"/>
                </a:lnTo>
                <a:lnTo>
                  <a:pt x="5489397" y="0"/>
                </a:lnTo>
                <a:lnTo>
                  <a:pt x="6555625" y="0"/>
                </a:lnTo>
                <a:lnTo>
                  <a:pt x="6561202" y="0"/>
                </a:lnTo>
                <a:lnTo>
                  <a:pt x="9737577" y="6858478"/>
                </a:lnTo>
                <a:lnTo>
                  <a:pt x="2313022" y="6858478"/>
                </a:lnTo>
                <a:lnTo>
                  <a:pt x="2313282" y="6857916"/>
                </a:lnTo>
                <a:lnTo>
                  <a:pt x="1554480" y="6857916"/>
                </a:lnTo>
                <a:lnTo>
                  <a:pt x="155448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2EA12E3-1C9E-43D7-ABCC-C16A6ED4B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2883049" y="0"/>
            <a:ext cx="9308951" cy="6858478"/>
          </a:xfrm>
          <a:custGeom>
            <a:avLst/>
            <a:gdLst>
              <a:gd name="connsiteX0" fmla="*/ 0 w 9308951"/>
              <a:gd name="connsiteY0" fmla="*/ 0 h 6858478"/>
              <a:gd name="connsiteX1" fmla="*/ 838200 w 9308951"/>
              <a:gd name="connsiteY1" fmla="*/ 0 h 6858478"/>
              <a:gd name="connsiteX2" fmla="*/ 838200 w 9308951"/>
              <a:gd name="connsiteY2" fmla="*/ 479 h 6858478"/>
              <a:gd name="connsiteX3" fmla="*/ 1230899 w 9308951"/>
              <a:gd name="connsiteY3" fmla="*/ 479 h 6858478"/>
              <a:gd name="connsiteX4" fmla="*/ 1230899 w 9308951"/>
              <a:gd name="connsiteY4" fmla="*/ 0 h 6858478"/>
              <a:gd name="connsiteX5" fmla="*/ 5060771 w 9308951"/>
              <a:gd name="connsiteY5" fmla="*/ 0 h 6858478"/>
              <a:gd name="connsiteX6" fmla="*/ 6126999 w 9308951"/>
              <a:gd name="connsiteY6" fmla="*/ 0 h 6858478"/>
              <a:gd name="connsiteX7" fmla="*/ 6132576 w 9308951"/>
              <a:gd name="connsiteY7" fmla="*/ 0 h 6858478"/>
              <a:gd name="connsiteX8" fmla="*/ 9308951 w 9308951"/>
              <a:gd name="connsiteY8" fmla="*/ 6858478 h 6858478"/>
              <a:gd name="connsiteX9" fmla="*/ 1884396 w 9308951"/>
              <a:gd name="connsiteY9" fmla="*/ 6858478 h 6858478"/>
              <a:gd name="connsiteX10" fmla="*/ 1884656 w 9308951"/>
              <a:gd name="connsiteY10" fmla="*/ 6857916 h 6858478"/>
              <a:gd name="connsiteX11" fmla="*/ 1230899 w 9308951"/>
              <a:gd name="connsiteY11" fmla="*/ 6857916 h 6858478"/>
              <a:gd name="connsiteX12" fmla="*/ 1230899 w 9308951"/>
              <a:gd name="connsiteY12" fmla="*/ 6858478 h 6858478"/>
              <a:gd name="connsiteX13" fmla="*/ 651890 w 9308951"/>
              <a:gd name="connsiteY13" fmla="*/ 6858478 h 6858478"/>
              <a:gd name="connsiteX14" fmla="*/ 651890 w 9308951"/>
              <a:gd name="connsiteY14" fmla="*/ 6858000 h 6858478"/>
              <a:gd name="connsiteX15" fmla="*/ 0 w 9308951"/>
              <a:gd name="connsiteY15" fmla="*/ 685800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308951" h="6858478">
                <a:moveTo>
                  <a:pt x="0" y="0"/>
                </a:moveTo>
                <a:lnTo>
                  <a:pt x="838200" y="0"/>
                </a:lnTo>
                <a:lnTo>
                  <a:pt x="838200" y="479"/>
                </a:lnTo>
                <a:lnTo>
                  <a:pt x="1230899" y="479"/>
                </a:lnTo>
                <a:lnTo>
                  <a:pt x="1230899" y="0"/>
                </a:lnTo>
                <a:lnTo>
                  <a:pt x="5060771" y="0"/>
                </a:lnTo>
                <a:lnTo>
                  <a:pt x="6126999" y="0"/>
                </a:lnTo>
                <a:lnTo>
                  <a:pt x="6132576" y="0"/>
                </a:lnTo>
                <a:lnTo>
                  <a:pt x="9308951" y="6858478"/>
                </a:lnTo>
                <a:lnTo>
                  <a:pt x="1884396" y="6858478"/>
                </a:lnTo>
                <a:lnTo>
                  <a:pt x="1884656" y="6857916"/>
                </a:lnTo>
                <a:lnTo>
                  <a:pt x="1230899" y="6857916"/>
                </a:lnTo>
                <a:lnTo>
                  <a:pt x="1230899" y="6858478"/>
                </a:lnTo>
                <a:lnTo>
                  <a:pt x="651890" y="6858478"/>
                </a:lnTo>
                <a:lnTo>
                  <a:pt x="6518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B774A3-7C1C-49E0-8630-312EB91B7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0943" y="365125"/>
            <a:ext cx="5442856" cy="1325563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ACF6F16F-46BD-43FD-90F5-17313E529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626698"/>
            <a:ext cx="5442856" cy="415436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/>
              <a:t>Главными учреждениями татарской системы образования для детей были медресе. Они выполняли роль средней школы и мусульманской семинарии. Медресе </a:t>
            </a:r>
            <a:r>
              <a:rPr lang="ru-RU" sz="3200" dirty="0" err="1"/>
              <a:t>Мухаммадия</a:t>
            </a:r>
            <a:r>
              <a:rPr lang="ru-RU" sz="3200" dirty="0"/>
              <a:t> считалось самым престижным медресе в Старо-Татарской слободе.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874135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26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27F80A-00FC-4438-B52F-1733FD26B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9940" y="365124"/>
            <a:ext cx="6172200" cy="1828800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440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2030D31-9A06-4619-98CC-23C5C2D2684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99803" y="365124"/>
            <a:ext cx="3648742" cy="4609577"/>
          </a:xfrm>
          <a:prstGeom prst="rect">
            <a:avLst/>
          </a:prstGeo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36226D99-2E5A-4906-85C5-336138E2DC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69940" y="549790"/>
            <a:ext cx="6172200" cy="562196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ru-RU" sz="3200" dirty="0"/>
              <a:t>Появление медресе связывают с именем </a:t>
            </a:r>
            <a:r>
              <a:rPr lang="ru-RU" sz="3200" dirty="0" err="1"/>
              <a:t>Галимзяна</a:t>
            </a:r>
            <a:r>
              <a:rPr lang="ru-RU" sz="3200" dirty="0"/>
              <a:t> </a:t>
            </a:r>
            <a:r>
              <a:rPr lang="ru-RU" sz="3200" dirty="0" err="1"/>
              <a:t>Баруди</a:t>
            </a:r>
            <a:r>
              <a:rPr lang="ru-RU" sz="3200" dirty="0"/>
              <a:t> (</a:t>
            </a:r>
            <a:r>
              <a:rPr lang="ru-RU" sz="3200" dirty="0" err="1"/>
              <a:t>Галеева</a:t>
            </a:r>
            <a:r>
              <a:rPr lang="ru-RU" sz="3200" dirty="0"/>
              <a:t>) – видным просветителем и знатоком религии. Однако медресе названа в честь его отца – </a:t>
            </a:r>
            <a:r>
              <a:rPr lang="ru-RU" sz="3200" dirty="0" err="1"/>
              <a:t>Мухамедзяна</a:t>
            </a:r>
            <a:r>
              <a:rPr lang="ru-RU" sz="3200" dirty="0"/>
              <a:t> </a:t>
            </a:r>
            <a:r>
              <a:rPr lang="ru-RU" sz="3200" dirty="0" err="1"/>
              <a:t>Галеева</a:t>
            </a:r>
            <a:r>
              <a:rPr lang="ru-RU" sz="3200" dirty="0"/>
              <a:t>.</a:t>
            </a:r>
          </a:p>
          <a:p>
            <a:endParaRPr lang="ru-RU" sz="2400" dirty="0"/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endParaRPr lang="ru-RU" sz="2400" dirty="0"/>
          </a:p>
          <a:p>
            <a:endParaRPr lang="en-US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17ADC0-C69B-4886-9375-ACCE76190C4A}"/>
              </a:ext>
            </a:extLst>
          </p:cNvPr>
          <p:cNvSpPr txBox="1"/>
          <p:nvPr/>
        </p:nvSpPr>
        <p:spPr>
          <a:xfrm>
            <a:off x="299803" y="5422006"/>
            <a:ext cx="4478259" cy="978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F3C33B8-B04C-40B7-AC3E-857AAE26FEFB}"/>
              </a:ext>
            </a:extLst>
          </p:cNvPr>
          <p:cNvSpPr txBox="1"/>
          <p:nvPr/>
        </p:nvSpPr>
        <p:spPr>
          <a:xfrm>
            <a:off x="299802" y="5090795"/>
            <a:ext cx="40017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Баруди</a:t>
            </a:r>
            <a:r>
              <a:rPr lang="ru-RU" dirty="0"/>
              <a:t> – это не настоящая фамилия, а псевдоним, который в переводе с арабского языка означает порох. Отец </a:t>
            </a:r>
            <a:r>
              <a:rPr lang="ru-RU" dirty="0" err="1"/>
              <a:t>Галимзяна</a:t>
            </a:r>
            <a:r>
              <a:rPr lang="ru-RU" dirty="0"/>
              <a:t> </a:t>
            </a:r>
            <a:r>
              <a:rPr lang="ru-RU" dirty="0" err="1"/>
              <a:t>Баруди</a:t>
            </a:r>
            <a:r>
              <a:rPr lang="ru-RU" dirty="0"/>
              <a:t> (</a:t>
            </a:r>
            <a:r>
              <a:rPr lang="ru-RU" dirty="0" err="1"/>
              <a:t>Галеева</a:t>
            </a:r>
            <a:r>
              <a:rPr lang="ru-RU" dirty="0"/>
              <a:t>) был из </a:t>
            </a:r>
            <a:r>
              <a:rPr lang="ru-RU" dirty="0" err="1"/>
              <a:t>Пороховской</a:t>
            </a:r>
            <a:r>
              <a:rPr lang="ru-RU" dirty="0"/>
              <a:t> слободы.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03338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CA14AA3-72C4-4185-8E7D-A278DC90E6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23232" b="-1"/>
          <a:stretch/>
        </p:blipFill>
        <p:spPr>
          <a:xfrm>
            <a:off x="20" y="1"/>
            <a:ext cx="8708551" cy="6857999"/>
          </a:xfrm>
          <a:prstGeom prst="rect">
            <a:avLst/>
          </a:pr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3174CE2-EAFC-4544-8CF9-23DDE077D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4499810" y="-478"/>
            <a:ext cx="7692189" cy="6858478"/>
          </a:xfrm>
          <a:custGeom>
            <a:avLst/>
            <a:gdLst>
              <a:gd name="connsiteX0" fmla="*/ 7590845 w 7590845"/>
              <a:gd name="connsiteY0" fmla="*/ 6858478 h 6858478"/>
              <a:gd name="connsiteX1" fmla="*/ 166290 w 7590845"/>
              <a:gd name="connsiteY1" fmla="*/ 6858478 h 6858478"/>
              <a:gd name="connsiteX2" fmla="*/ 166550 w 7590845"/>
              <a:gd name="connsiteY2" fmla="*/ 6857915 h 6858478"/>
              <a:gd name="connsiteX3" fmla="*/ 0 w 7590845"/>
              <a:gd name="connsiteY3" fmla="*/ 6857915 h 6858478"/>
              <a:gd name="connsiteX4" fmla="*/ 0 w 7590845"/>
              <a:gd name="connsiteY4" fmla="*/ 0 h 6858478"/>
              <a:gd name="connsiteX5" fmla="*/ 3342665 w 7590845"/>
              <a:gd name="connsiteY5" fmla="*/ 0 h 6858478"/>
              <a:gd name="connsiteX6" fmla="*/ 4408893 w 7590845"/>
              <a:gd name="connsiteY6" fmla="*/ 0 h 6858478"/>
              <a:gd name="connsiteX7" fmla="*/ 4414470 w 7590845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90845" h="6858478">
                <a:moveTo>
                  <a:pt x="7590845" y="6858478"/>
                </a:moveTo>
                <a:lnTo>
                  <a:pt x="166290" y="6858478"/>
                </a:lnTo>
                <a:lnTo>
                  <a:pt x="166550" y="6857915"/>
                </a:lnTo>
                <a:lnTo>
                  <a:pt x="0" y="6857915"/>
                </a:lnTo>
                <a:lnTo>
                  <a:pt x="0" y="0"/>
                </a:lnTo>
                <a:lnTo>
                  <a:pt x="3342665" y="0"/>
                </a:lnTo>
                <a:lnTo>
                  <a:pt x="4408893" y="0"/>
                </a:lnTo>
                <a:lnTo>
                  <a:pt x="441447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550A4F0-C697-42F7-8FAD-3108DDF7B8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5311035" y="-479"/>
            <a:ext cx="6880964" cy="6858479"/>
          </a:xfrm>
          <a:custGeom>
            <a:avLst/>
            <a:gdLst>
              <a:gd name="connsiteX0" fmla="*/ 824356 w 6790308"/>
              <a:gd name="connsiteY0" fmla="*/ 6858479 h 6858479"/>
              <a:gd name="connsiteX1" fmla="*/ 0 w 6790308"/>
              <a:gd name="connsiteY1" fmla="*/ 6858479 h 6858479"/>
              <a:gd name="connsiteX2" fmla="*/ 0 w 6790308"/>
              <a:gd name="connsiteY2" fmla="*/ 0 h 6858479"/>
              <a:gd name="connsiteX3" fmla="*/ 2542128 w 6790308"/>
              <a:gd name="connsiteY3" fmla="*/ 0 h 6858479"/>
              <a:gd name="connsiteX4" fmla="*/ 3608356 w 6790308"/>
              <a:gd name="connsiteY4" fmla="*/ 0 h 6858479"/>
              <a:gd name="connsiteX5" fmla="*/ 3613933 w 6790308"/>
              <a:gd name="connsiteY5" fmla="*/ 0 h 6858479"/>
              <a:gd name="connsiteX6" fmla="*/ 6790308 w 6790308"/>
              <a:gd name="connsiteY6" fmla="*/ 6858478 h 6858479"/>
              <a:gd name="connsiteX7" fmla="*/ 824356 w 6790308"/>
              <a:gd name="connsiteY7" fmla="*/ 6858478 h 685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790308" h="6858479">
                <a:moveTo>
                  <a:pt x="824356" y="6858479"/>
                </a:moveTo>
                <a:lnTo>
                  <a:pt x="0" y="6858479"/>
                </a:lnTo>
                <a:lnTo>
                  <a:pt x="0" y="0"/>
                </a:lnTo>
                <a:lnTo>
                  <a:pt x="2542128" y="0"/>
                </a:lnTo>
                <a:lnTo>
                  <a:pt x="3608356" y="0"/>
                </a:lnTo>
                <a:lnTo>
                  <a:pt x="3613933" y="0"/>
                </a:lnTo>
                <a:lnTo>
                  <a:pt x="6790308" y="6858478"/>
                </a:lnTo>
                <a:lnTo>
                  <a:pt x="824356" y="6858478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582E90-3C43-496A-B10C-60BB4BC91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4979" y="-242361"/>
            <a:ext cx="4169664" cy="506757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z="3200" dirty="0"/>
              <a:t>Медресе </a:t>
            </a:r>
            <a:r>
              <a:rPr lang="ru-RU" sz="3200" dirty="0" err="1"/>
              <a:t>Мухаммадия</a:t>
            </a:r>
            <a:r>
              <a:rPr lang="ru-RU" sz="3200" dirty="0"/>
              <a:t> отличалось введением новых для того времени подходов к обучению. За 36 лет своего существования медресе выпустило более тысячи </a:t>
            </a:r>
            <a:r>
              <a:rPr lang="ru-RU" sz="3200" dirty="0" err="1"/>
              <a:t>шакирдов</a:t>
            </a:r>
            <a:r>
              <a:rPr lang="ru-RU" sz="3200" dirty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398011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CA0DAA6-33B8-4A25-810D-2F4D816FB4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4972594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EF454D-45D3-4791-A2C8-A858C50CB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492" y="-801857"/>
            <a:ext cx="3695610" cy="6063174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Медресе в разное время заканчивали такие выдающиеся татарские деятели, как общественный деятель Х. Ямашев, писатель Ф. Амирхан, писатель М. Гафури, драматург К. </a:t>
            </a:r>
            <a:r>
              <a:rPr lang="ru-RU" sz="2800" dirty="0" err="1">
                <a:solidFill>
                  <a:schemeClr val="bg1"/>
                </a:solidFill>
              </a:rPr>
              <a:t>Тинчурин</a:t>
            </a:r>
            <a:r>
              <a:rPr lang="ru-RU" sz="2800" dirty="0">
                <a:solidFill>
                  <a:schemeClr val="bg1"/>
                </a:solidFill>
              </a:rPr>
              <a:t>, драматург Г. Камал, музыкант С. Сайдашев, художник Б. </a:t>
            </a:r>
            <a:r>
              <a:rPr lang="ru-RU" sz="2800" dirty="0" err="1">
                <a:solidFill>
                  <a:schemeClr val="bg1"/>
                </a:solidFill>
              </a:rPr>
              <a:t>Урманче</a:t>
            </a:r>
            <a:r>
              <a:rPr lang="ru-RU" sz="2800" dirty="0">
                <a:solidFill>
                  <a:schemeClr val="bg1"/>
                </a:solidFill>
              </a:rPr>
              <a:t>.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7CAB95E-9C30-48E4-A82D-B80A6E15DA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5" r="9409" b="-1"/>
          <a:stretch/>
        </p:blipFill>
        <p:spPr>
          <a:xfrm>
            <a:off x="4679797" y="0"/>
            <a:ext cx="7537704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5271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208</Words>
  <Application>Microsoft Office PowerPoint</Application>
  <PresentationFormat>Широкоэкранный</PresentationFormat>
  <Paragraphs>12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Медресе Мухаммадия</vt:lpstr>
      <vt:lpstr>Презентация PowerPoint</vt:lpstr>
      <vt:lpstr>Презентация PowerPoint</vt:lpstr>
      <vt:lpstr>Презентация PowerPoint</vt:lpstr>
      <vt:lpstr>Медресе Мухаммадия отличалось введением новых для того времени подходов к обучению. За 36 лет своего существования медресе выпустило более тысячи шакирдов.</vt:lpstr>
      <vt:lpstr>Медресе в разное время заканчивали такие выдающиеся татарские деятели, как общественный деятель Х. Ямашев, писатель Ф. Амирхан, писатель М. Гафури, драматург К. Тинчурин, драматург Г. Камал, музыкант С. Сайдашев, художник Б. Урманче.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Медресе Мухаммадия</dc:title>
  <dc:creator>Admin</dc:creator>
  <cp:lastModifiedBy>Admin</cp:lastModifiedBy>
  <cp:revision>2</cp:revision>
  <dcterms:created xsi:type="dcterms:W3CDTF">2020-03-23T19:50:15Z</dcterms:created>
  <dcterms:modified xsi:type="dcterms:W3CDTF">2020-03-23T19:55:38Z</dcterms:modified>
</cp:coreProperties>
</file>